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8" r:id="rId2"/>
    <p:sldId id="263" r:id="rId3"/>
    <p:sldId id="257"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3DAB3F79-9E64-40D6-8051-4AC8893B8104}"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173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spTree>
    <p:extLst>
      <p:ext uri="{BB962C8B-B14F-4D97-AF65-F5344CB8AC3E}">
        <p14:creationId xmlns:p14="http://schemas.microsoft.com/office/powerpoint/2010/main" val="91232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5258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61ED56-E1BE-4A45-921E-6060A52EEF5A}"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DAB3F79-9E64-40D6-8051-4AC8893B8104}" type="slidenum">
              <a:rPr lang="en-IN" smtClean="0"/>
              <a:t>‹#›</a:t>
            </a:fld>
            <a:endParaRPr lang="en-IN"/>
          </a:p>
        </p:txBody>
      </p:sp>
    </p:spTree>
    <p:extLst>
      <p:ext uri="{BB962C8B-B14F-4D97-AF65-F5344CB8AC3E}">
        <p14:creationId xmlns:p14="http://schemas.microsoft.com/office/powerpoint/2010/main" val="1225760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61ED56-E1BE-4A45-921E-6060A52EEF5A}"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DAB3F79-9E64-40D6-8051-4AC8893B8104}"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6630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61ED56-E1BE-4A45-921E-6060A52EEF5A}"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DAB3F79-9E64-40D6-8051-4AC8893B8104}"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8745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61ED56-E1BE-4A45-921E-6060A52EEF5A}"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DAB3F79-9E64-40D6-8051-4AC8893B8104}" type="slidenum">
              <a:rPr lang="en-IN" smtClean="0"/>
              <a:t>‹#›</a:t>
            </a:fld>
            <a:endParaRPr lang="en-IN"/>
          </a:p>
        </p:txBody>
      </p:sp>
    </p:spTree>
    <p:extLst>
      <p:ext uri="{BB962C8B-B14F-4D97-AF65-F5344CB8AC3E}">
        <p14:creationId xmlns:p14="http://schemas.microsoft.com/office/powerpoint/2010/main" val="397667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61ED56-E1BE-4A45-921E-6060A52EEF5A}"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DAB3F79-9E64-40D6-8051-4AC8893B8104}"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522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61ED56-E1BE-4A45-921E-6060A52EEF5A}"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DAB3F79-9E64-40D6-8051-4AC8893B8104}" type="slidenum">
              <a:rPr lang="en-IN" smtClean="0"/>
              <a:t>‹#›</a:t>
            </a:fld>
            <a:endParaRPr lang="en-IN"/>
          </a:p>
        </p:txBody>
      </p:sp>
    </p:spTree>
    <p:extLst>
      <p:ext uri="{BB962C8B-B14F-4D97-AF65-F5344CB8AC3E}">
        <p14:creationId xmlns:p14="http://schemas.microsoft.com/office/powerpoint/2010/main" val="3745869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61ED56-E1BE-4A45-921E-6060A52EEF5A}"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DAB3F79-9E64-40D6-8051-4AC8893B8104}" type="slidenum">
              <a:rPr lang="en-IN" smtClean="0"/>
              <a:t>‹#›</a:t>
            </a:fld>
            <a:endParaRPr lang="en-IN"/>
          </a:p>
        </p:txBody>
      </p:sp>
    </p:spTree>
    <p:extLst>
      <p:ext uri="{BB962C8B-B14F-4D97-AF65-F5344CB8AC3E}">
        <p14:creationId xmlns:p14="http://schemas.microsoft.com/office/powerpoint/2010/main" val="4071922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2799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6832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spTree>
    <p:extLst>
      <p:ext uri="{BB962C8B-B14F-4D97-AF65-F5344CB8AC3E}">
        <p14:creationId xmlns:p14="http://schemas.microsoft.com/office/powerpoint/2010/main" val="957690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1000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4521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92185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61ED56-E1BE-4A45-921E-6060A52EEF5A}"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DAB3F79-9E64-40D6-8051-4AC8893B8104}"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6420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61ED56-E1BE-4A45-921E-6060A52EEF5A}" type="datetimeFigureOut">
              <a:rPr lang="en-IN" smtClean="0"/>
              <a:t>20-07-2022</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DAB3F79-9E64-40D6-8051-4AC8893B8104}" type="slidenum">
              <a:rPr lang="en-IN" smtClean="0"/>
              <a:t>‹#›</a:t>
            </a:fld>
            <a:endParaRPr lang="en-IN"/>
          </a:p>
        </p:txBody>
      </p:sp>
    </p:spTree>
    <p:extLst>
      <p:ext uri="{BB962C8B-B14F-4D97-AF65-F5344CB8AC3E}">
        <p14:creationId xmlns:p14="http://schemas.microsoft.com/office/powerpoint/2010/main" val="194057070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BF8A2-EC6E-0952-3747-D50F6E192E90}"/>
              </a:ext>
            </a:extLst>
          </p:cNvPr>
          <p:cNvSpPr>
            <a:spLocks noGrp="1"/>
          </p:cNvSpPr>
          <p:nvPr>
            <p:ph type="ctrTitle"/>
          </p:nvPr>
        </p:nvSpPr>
        <p:spPr/>
        <p:txBody>
          <a:bodyPr/>
          <a:lstStyle/>
          <a:p>
            <a:r>
              <a:rPr lang="en-US" dirty="0"/>
              <a:t>REMOTE SENSING </a:t>
            </a:r>
            <a:endParaRPr lang="en-IN" dirty="0"/>
          </a:p>
        </p:txBody>
      </p:sp>
      <p:sp>
        <p:nvSpPr>
          <p:cNvPr id="3" name="Subtitle 2">
            <a:extLst>
              <a:ext uri="{FF2B5EF4-FFF2-40B4-BE49-F238E27FC236}">
                <a16:creationId xmlns:a16="http://schemas.microsoft.com/office/drawing/2014/main" id="{347413A9-DD9F-F256-2B5A-CC6015318979}"/>
              </a:ext>
            </a:extLst>
          </p:cNvPr>
          <p:cNvSpPr>
            <a:spLocks noGrp="1"/>
          </p:cNvSpPr>
          <p:nvPr>
            <p:ph type="subTitle" idx="1"/>
          </p:nvPr>
        </p:nvSpPr>
        <p:spPr>
          <a:xfrm>
            <a:off x="1087901" y="3855257"/>
            <a:ext cx="9144000" cy="1655762"/>
          </a:xfrm>
        </p:spPr>
        <p:txBody>
          <a:bodyPr/>
          <a:lstStyle/>
          <a:p>
            <a:r>
              <a:rPr lang="en-US" dirty="0"/>
              <a:t>PLATFORMS</a:t>
            </a:r>
            <a:endParaRPr lang="en-IN" dirty="0"/>
          </a:p>
        </p:txBody>
      </p:sp>
    </p:spTree>
    <p:extLst>
      <p:ext uri="{BB962C8B-B14F-4D97-AF65-F5344CB8AC3E}">
        <p14:creationId xmlns:p14="http://schemas.microsoft.com/office/powerpoint/2010/main" val="2132561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54C3FC-0EFE-AC9F-5318-EEF952DCA78D}"/>
              </a:ext>
            </a:extLst>
          </p:cNvPr>
          <p:cNvSpPr txBox="1"/>
          <p:nvPr/>
        </p:nvSpPr>
        <p:spPr>
          <a:xfrm>
            <a:off x="801858" y="900332"/>
            <a:ext cx="8345658" cy="3785652"/>
          </a:xfrm>
          <a:prstGeom prst="rect">
            <a:avLst/>
          </a:prstGeom>
          <a:noFill/>
        </p:spPr>
        <p:txBody>
          <a:bodyPr wrap="square">
            <a:spAutoFit/>
          </a:bodyPr>
          <a:lstStyle/>
          <a:p>
            <a:pPr algn="just"/>
            <a:r>
              <a:rPr lang="en-US" sz="2000" b="1" i="0" dirty="0">
                <a:solidFill>
                  <a:srgbClr val="000000"/>
                </a:solidFill>
                <a:effectLst/>
                <a:latin typeface="times new roman" panose="02020603050405020304" pitchFamily="18" charset="0"/>
              </a:rPr>
              <a:t>6.1 What is a Platform?</a:t>
            </a:r>
            <a:endParaRPr lang="en-US" sz="2000" b="1" i="0" dirty="0">
              <a:solidFill>
                <a:srgbClr val="000000"/>
              </a:solidFill>
              <a:effectLst/>
              <a:latin typeface="Arial" panose="020B0604020202020204" pitchFamily="34" charset="0"/>
            </a:endParaRPr>
          </a:p>
          <a:p>
            <a:pPr algn="just"/>
            <a:r>
              <a:rPr lang="en-US" sz="2000" b="1" i="0" dirty="0">
                <a:solidFill>
                  <a:srgbClr val="000000"/>
                </a:solidFill>
                <a:effectLst/>
                <a:latin typeface="times new roman" panose="02020603050405020304" pitchFamily="18" charset="0"/>
              </a:rPr>
              <a:t>For remote sensing applications, sensors should be mounted on suitable stable platforms. These platforms can be ground based air borne or space borne based. As the platform height increases the spatial resolution and observational area increases. Thus, higher the sensor is mounted; larger the spatial resolution and synoptic view is obtained. </a:t>
            </a:r>
          </a:p>
          <a:p>
            <a:pPr algn="just"/>
            <a:r>
              <a:rPr lang="en-US" sz="2000" b="1" i="0" dirty="0">
                <a:solidFill>
                  <a:srgbClr val="000000"/>
                </a:solidFill>
                <a:effectLst/>
                <a:latin typeface="times new roman" panose="02020603050405020304" pitchFamily="18" charset="0"/>
              </a:rPr>
              <a:t>The types or characteristics of platform depend on the type of sensor to be attached and its application. Depending on task, platform can vary from ladder to satellite.</a:t>
            </a:r>
          </a:p>
          <a:p>
            <a:pPr algn="just"/>
            <a:r>
              <a:rPr lang="en-US" sz="2000" b="1" i="0" dirty="0">
                <a:solidFill>
                  <a:srgbClr val="000000"/>
                </a:solidFill>
                <a:effectLst/>
                <a:latin typeface="times new roman" panose="02020603050405020304" pitchFamily="18" charset="0"/>
              </a:rPr>
              <a:t> For some task sensors are also placed on ground platforms. Though aircrafts and satellites are commonly used platforms, balloons and rockets are also </a:t>
            </a:r>
            <a:r>
              <a:rPr lang="en-US" sz="2000" b="1" dirty="0">
                <a:solidFill>
                  <a:srgbClr val="000000"/>
                </a:solidFill>
                <a:latin typeface="times new roman" panose="02020603050405020304" pitchFamily="18" charset="0"/>
              </a:rPr>
              <a:t>.</a:t>
            </a:r>
            <a:endParaRPr lang="en-US" sz="2000" b="1"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177718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876EAD-00FB-9832-73C5-86D46C5D0C19}"/>
              </a:ext>
            </a:extLst>
          </p:cNvPr>
          <p:cNvSpPr txBox="1"/>
          <p:nvPr/>
        </p:nvSpPr>
        <p:spPr>
          <a:xfrm>
            <a:off x="1997612" y="1828800"/>
            <a:ext cx="7965830" cy="2862322"/>
          </a:xfrm>
          <a:prstGeom prst="rect">
            <a:avLst/>
          </a:prstGeom>
          <a:noFill/>
        </p:spPr>
        <p:txBody>
          <a:bodyPr wrap="square">
            <a:spAutoFit/>
          </a:bodyPr>
          <a:lstStyle/>
          <a:p>
            <a:pPr algn="l"/>
            <a:r>
              <a:rPr lang="en-US" sz="2000" b="1" i="0" dirty="0">
                <a:solidFill>
                  <a:srgbClr val="404040"/>
                </a:solidFill>
                <a:effectLst/>
                <a:latin typeface="Oxygen" panose="020B0604020202020204" pitchFamily="2" charset="0"/>
              </a:rPr>
              <a:t>Remote sensing platforms are the structures or vehicles that house remote sensing instruments. A number of attributes that may dictate the use of specific sensors are determined by the platform on which a particular sensor is housed.</a:t>
            </a:r>
          </a:p>
          <a:p>
            <a:pPr algn="l"/>
            <a:r>
              <a:rPr lang="en-US" sz="2000" b="1" i="0" dirty="0">
                <a:solidFill>
                  <a:srgbClr val="404040"/>
                </a:solidFill>
                <a:effectLst/>
                <a:latin typeface="Oxygen" panose="020B0604020202020204" pitchFamily="2" charset="0"/>
              </a:rPr>
              <a:t>These characteristics include the sensor’s distance from the object of interest, the frequency with which images are acquired, the timing with which images are acquired, and the location and extent of coverage. Remote sensing platforms are classified into three broad categories.</a:t>
            </a:r>
          </a:p>
        </p:txBody>
      </p:sp>
    </p:spTree>
    <p:extLst>
      <p:ext uri="{BB962C8B-B14F-4D97-AF65-F5344CB8AC3E}">
        <p14:creationId xmlns:p14="http://schemas.microsoft.com/office/powerpoint/2010/main" val="321098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4031C3-2AE8-777D-081E-9A1BDCC1CE77}"/>
              </a:ext>
            </a:extLst>
          </p:cNvPr>
          <p:cNvSpPr txBox="1"/>
          <p:nvPr/>
        </p:nvSpPr>
        <p:spPr>
          <a:xfrm>
            <a:off x="3713871" y="2278965"/>
            <a:ext cx="6967024" cy="1631216"/>
          </a:xfrm>
          <a:prstGeom prst="rect">
            <a:avLst/>
          </a:prstGeom>
          <a:noFill/>
        </p:spPr>
        <p:txBody>
          <a:bodyPr wrap="square">
            <a:spAutoFit/>
          </a:bodyPr>
          <a:lstStyle/>
          <a:p>
            <a:pPr algn="l">
              <a:buFont typeface="+mj-lt"/>
              <a:buAutoNum type="arabicPeriod"/>
            </a:pPr>
            <a:r>
              <a:rPr lang="en-IN" sz="2000" b="1" i="0" dirty="0">
                <a:solidFill>
                  <a:srgbClr val="404040"/>
                </a:solidFill>
                <a:effectLst/>
                <a:latin typeface="Oxygen" panose="02000503000000000000" pitchFamily="2" charset="0"/>
              </a:rPr>
              <a:t>Ground based Platform</a:t>
            </a:r>
          </a:p>
          <a:p>
            <a:pPr algn="l">
              <a:buFont typeface="+mj-lt"/>
              <a:buAutoNum type="arabicPeriod"/>
            </a:pPr>
            <a:endParaRPr lang="en-IN" sz="2000" b="1" i="0" dirty="0">
              <a:solidFill>
                <a:srgbClr val="404040"/>
              </a:solidFill>
              <a:effectLst/>
              <a:latin typeface="Oxygen" panose="02000503000000000000" pitchFamily="2" charset="0"/>
            </a:endParaRPr>
          </a:p>
          <a:p>
            <a:pPr algn="l">
              <a:buFont typeface="+mj-lt"/>
              <a:buAutoNum type="arabicPeriod"/>
            </a:pPr>
            <a:r>
              <a:rPr lang="en-IN" sz="2000" b="1" i="0" dirty="0">
                <a:solidFill>
                  <a:srgbClr val="404040"/>
                </a:solidFill>
                <a:effectLst/>
                <a:latin typeface="Oxygen" panose="02000503000000000000" pitchFamily="2" charset="0"/>
              </a:rPr>
              <a:t>Airborne platform</a:t>
            </a:r>
          </a:p>
          <a:p>
            <a:pPr algn="l">
              <a:buFont typeface="+mj-lt"/>
              <a:buAutoNum type="arabicPeriod"/>
            </a:pPr>
            <a:endParaRPr lang="en-IN" sz="2000" b="1" i="0" dirty="0">
              <a:solidFill>
                <a:srgbClr val="404040"/>
              </a:solidFill>
              <a:effectLst/>
              <a:latin typeface="Oxygen" panose="02000503000000000000" pitchFamily="2" charset="0"/>
            </a:endParaRPr>
          </a:p>
          <a:p>
            <a:pPr algn="l">
              <a:buFont typeface="+mj-lt"/>
              <a:buAutoNum type="arabicPeriod"/>
            </a:pPr>
            <a:r>
              <a:rPr lang="en-IN" sz="2000" b="1" i="0" dirty="0">
                <a:solidFill>
                  <a:srgbClr val="404040"/>
                </a:solidFill>
                <a:effectLst/>
                <a:latin typeface="Oxygen" panose="02000503000000000000" pitchFamily="2" charset="0"/>
              </a:rPr>
              <a:t>Satellite platform</a:t>
            </a:r>
          </a:p>
        </p:txBody>
      </p:sp>
    </p:spTree>
    <p:extLst>
      <p:ext uri="{BB962C8B-B14F-4D97-AF65-F5344CB8AC3E}">
        <p14:creationId xmlns:p14="http://schemas.microsoft.com/office/powerpoint/2010/main" val="3197952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1FD205-E345-1439-E84A-C72E889F2A29}"/>
              </a:ext>
            </a:extLst>
          </p:cNvPr>
          <p:cNvSpPr txBox="1"/>
          <p:nvPr/>
        </p:nvSpPr>
        <p:spPr>
          <a:xfrm>
            <a:off x="1448972" y="590844"/>
            <a:ext cx="7698544" cy="3170099"/>
          </a:xfrm>
          <a:prstGeom prst="rect">
            <a:avLst/>
          </a:prstGeom>
          <a:noFill/>
        </p:spPr>
        <p:txBody>
          <a:bodyPr wrap="square">
            <a:spAutoFit/>
          </a:bodyPr>
          <a:lstStyle/>
          <a:p>
            <a:pPr marL="342900" indent="-342900" algn="l">
              <a:buAutoNum type="alphaUcPeriod"/>
            </a:pPr>
            <a:r>
              <a:rPr lang="en-US" sz="2000" b="1" i="0" dirty="0">
                <a:solidFill>
                  <a:srgbClr val="404040"/>
                </a:solidFill>
                <a:effectLst/>
                <a:latin typeface="Oxygen" panose="02000503000000000000" pitchFamily="2" charset="0"/>
              </a:rPr>
              <a:t>Ground based Platform</a:t>
            </a:r>
          </a:p>
          <a:p>
            <a:pPr marL="342900" indent="-342900" algn="l">
              <a:buAutoNum type="alphaUcPeriod"/>
            </a:pPr>
            <a:endParaRPr lang="en-US" sz="2000" b="1" i="0" dirty="0">
              <a:solidFill>
                <a:srgbClr val="404040"/>
              </a:solidFill>
              <a:effectLst/>
              <a:latin typeface="Oxygen" panose="02000503000000000000" pitchFamily="2" charset="0"/>
            </a:endParaRPr>
          </a:p>
          <a:p>
            <a:pPr algn="l"/>
            <a:r>
              <a:rPr lang="en-US" sz="2000" b="1" i="0" dirty="0">
                <a:solidFill>
                  <a:srgbClr val="404040"/>
                </a:solidFill>
                <a:effectLst/>
                <a:latin typeface="Oxygen" panose="02000503000000000000" pitchFamily="2" charset="0"/>
              </a:rPr>
              <a:t>Remote sensing employs a wide range of ground-based platforms. Handheld devices, tripods, towers, and cranes are some of the more common ones. Ground-based instruments are frequently used to measure the quantity and quality of light emitted by the sun, as well as to characterize objects at close range.</a:t>
            </a:r>
          </a:p>
          <a:p>
            <a:br>
              <a:rPr lang="en-US" sz="2000" b="1" dirty="0"/>
            </a:br>
            <a:endParaRPr lang="en-IN" sz="2000" b="1" dirty="0"/>
          </a:p>
        </p:txBody>
      </p:sp>
    </p:spTree>
    <p:extLst>
      <p:ext uri="{BB962C8B-B14F-4D97-AF65-F5344CB8AC3E}">
        <p14:creationId xmlns:p14="http://schemas.microsoft.com/office/powerpoint/2010/main" val="1465371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0D1CCA-FAC2-A66A-661B-FE6ECA6CD369}"/>
              </a:ext>
            </a:extLst>
          </p:cNvPr>
          <p:cNvSpPr txBox="1"/>
          <p:nvPr/>
        </p:nvSpPr>
        <p:spPr>
          <a:xfrm>
            <a:off x="759655" y="787791"/>
            <a:ext cx="10775853" cy="4247317"/>
          </a:xfrm>
          <a:prstGeom prst="rect">
            <a:avLst/>
          </a:prstGeom>
          <a:noFill/>
        </p:spPr>
        <p:txBody>
          <a:bodyPr wrap="square">
            <a:spAutoFit/>
          </a:bodyPr>
          <a:lstStyle/>
          <a:p>
            <a:pPr algn="l"/>
            <a:r>
              <a:rPr lang="en-US" b="1" i="0" dirty="0">
                <a:solidFill>
                  <a:srgbClr val="404040"/>
                </a:solidFill>
                <a:effectLst/>
                <a:latin typeface="Oxygen" panose="02000503000000000000" pitchFamily="2" charset="0"/>
              </a:rPr>
              <a:t>B. </a:t>
            </a:r>
            <a:r>
              <a:rPr lang="en-US" b="1" i="1" dirty="0">
                <a:solidFill>
                  <a:srgbClr val="404040"/>
                </a:solidFill>
                <a:effectLst/>
                <a:latin typeface="Oxygen" panose="02000503000000000000" pitchFamily="2" charset="0"/>
              </a:rPr>
              <a:t>Airborne</a:t>
            </a:r>
          </a:p>
          <a:p>
            <a:pPr algn="l"/>
            <a:endParaRPr lang="en-US" b="1" i="0" dirty="0">
              <a:solidFill>
                <a:srgbClr val="404040"/>
              </a:solidFill>
              <a:effectLst/>
              <a:latin typeface="Oxygen" panose="02000503000000000000" pitchFamily="2" charset="0"/>
            </a:endParaRPr>
          </a:p>
          <a:p>
            <a:pPr algn="l"/>
            <a:r>
              <a:rPr lang="en-US" b="1" i="0" dirty="0">
                <a:solidFill>
                  <a:srgbClr val="404040"/>
                </a:solidFill>
                <a:effectLst/>
                <a:latin typeface="Oxygen" panose="02000503000000000000" pitchFamily="2" charset="0"/>
              </a:rPr>
              <a:t>For early remote sensing work, airborne platforms were the only non-ground-based platforms. In 1859, the first aerial photographs were taken with a camera carried aloft by a balloon.</a:t>
            </a:r>
          </a:p>
          <a:p>
            <a:pPr algn="l"/>
            <a:r>
              <a:rPr lang="en-US" b="1" i="0" dirty="0">
                <a:solidFill>
                  <a:srgbClr val="404040"/>
                </a:solidFill>
                <a:effectLst/>
                <a:latin typeface="Oxygen" panose="02000503000000000000" pitchFamily="2" charset="0"/>
              </a:rPr>
              <a:t>Balloons are rarely used today because they are unstable and the flight path is not always predictable, though small balloons carrying expendable probes are still used for meteorological research.</a:t>
            </a:r>
          </a:p>
          <a:p>
            <a:pPr algn="l"/>
            <a:r>
              <a:rPr lang="en-US" b="1" i="0" dirty="0">
                <a:solidFill>
                  <a:srgbClr val="404040"/>
                </a:solidFill>
                <a:effectLst/>
                <a:latin typeface="Oxygen" panose="02000503000000000000" pitchFamily="2" charset="0"/>
              </a:rPr>
              <a:t>Airplanes are currently the most common airborne platform. Remote sensing applications are used on nearly every type of civilian and military aircraft.</a:t>
            </a:r>
          </a:p>
          <a:p>
            <a:pPr algn="l"/>
            <a:r>
              <a:rPr lang="en-US" b="1" i="0" dirty="0">
                <a:solidFill>
                  <a:srgbClr val="404040"/>
                </a:solidFill>
                <a:effectLst/>
                <a:latin typeface="Oxygen" panose="02000503000000000000" pitchFamily="2" charset="0"/>
              </a:rPr>
              <a:t>Simple, low-cost aircraft can be used as platforms when the altitude and stability requirements for a sensor are not too stringent. However, as the need for greater instrument stability or higher altitudes arises, more sophisticated aircraft will be required.</a:t>
            </a:r>
          </a:p>
          <a:p>
            <a:pPr algn="l"/>
            <a:r>
              <a:rPr lang="en-US" b="1" i="0" dirty="0">
                <a:solidFill>
                  <a:srgbClr val="404040"/>
                </a:solidFill>
                <a:effectLst/>
                <a:latin typeface="Oxygen" panose="02000503000000000000" pitchFamily="2" charset="0"/>
              </a:rPr>
              <a:t>Low-flying aircraft typically fly below altitudes where additional oxygen or pressurization is required (12,500 feet above sea level). They are useful for acquiring high spatial resolution data that is limited to a small area.</a:t>
            </a:r>
          </a:p>
        </p:txBody>
      </p:sp>
    </p:spTree>
    <p:extLst>
      <p:ext uri="{BB962C8B-B14F-4D97-AF65-F5344CB8AC3E}">
        <p14:creationId xmlns:p14="http://schemas.microsoft.com/office/powerpoint/2010/main" val="80375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7DC586-0233-331E-68C0-E09DBF078DA4}"/>
              </a:ext>
            </a:extLst>
          </p:cNvPr>
          <p:cNvSpPr txBox="1"/>
          <p:nvPr/>
        </p:nvSpPr>
        <p:spPr>
          <a:xfrm>
            <a:off x="886265" y="759655"/>
            <a:ext cx="8261251" cy="2862322"/>
          </a:xfrm>
          <a:prstGeom prst="rect">
            <a:avLst/>
          </a:prstGeom>
          <a:noFill/>
        </p:spPr>
        <p:txBody>
          <a:bodyPr wrap="square">
            <a:spAutoFit/>
          </a:bodyPr>
          <a:lstStyle/>
          <a:p>
            <a:pPr algn="l"/>
            <a:r>
              <a:rPr lang="en-US" b="1" i="0" dirty="0">
                <a:solidFill>
                  <a:srgbClr val="404040"/>
                </a:solidFill>
                <a:effectLst/>
                <a:latin typeface="Oxygen" panose="02000503000000000000" pitchFamily="2" charset="0"/>
              </a:rPr>
              <a:t>C. </a:t>
            </a:r>
            <a:r>
              <a:rPr lang="en-US" b="1" i="1" dirty="0">
                <a:solidFill>
                  <a:srgbClr val="404040"/>
                </a:solidFill>
                <a:effectLst/>
                <a:latin typeface="Oxygen" panose="02000503000000000000" pitchFamily="2" charset="0"/>
              </a:rPr>
              <a:t>Satellite</a:t>
            </a:r>
          </a:p>
          <a:p>
            <a:pPr algn="l"/>
            <a:endParaRPr lang="en-US" b="1" i="0" dirty="0">
              <a:solidFill>
                <a:srgbClr val="404040"/>
              </a:solidFill>
              <a:effectLst/>
              <a:latin typeface="Oxygen" panose="02000503000000000000" pitchFamily="2" charset="0"/>
            </a:endParaRPr>
          </a:p>
          <a:p>
            <a:pPr algn="l"/>
            <a:r>
              <a:rPr lang="en-US" b="1" i="0" dirty="0">
                <a:solidFill>
                  <a:srgbClr val="404040"/>
                </a:solidFill>
                <a:effectLst/>
                <a:latin typeface="Oxygen" panose="02000503000000000000" pitchFamily="2" charset="0"/>
              </a:rPr>
              <a:t>A satellite, which is space borne, is the most stable platform aloft. In 1960, the first remote sensing satellite was launched for meteorological purposes.</a:t>
            </a:r>
          </a:p>
          <a:p>
            <a:pPr algn="l"/>
            <a:r>
              <a:rPr lang="en-US" b="1" i="0" dirty="0">
                <a:solidFill>
                  <a:srgbClr val="404040"/>
                </a:solidFill>
                <a:effectLst/>
                <a:latin typeface="Oxygen" panose="02000503000000000000" pitchFamily="2" charset="0"/>
              </a:rPr>
              <a:t> Over a hundred remote sensing satellites have now been launched, with more being launched each year.</a:t>
            </a:r>
          </a:p>
          <a:p>
            <a:pPr algn="l"/>
            <a:endParaRPr lang="en-US" b="1" i="0" dirty="0">
              <a:solidFill>
                <a:srgbClr val="404040"/>
              </a:solidFill>
              <a:effectLst/>
              <a:latin typeface="Oxygen" panose="02000503000000000000" pitchFamily="2" charset="0"/>
            </a:endParaRPr>
          </a:p>
          <a:p>
            <a:pPr algn="l"/>
            <a:r>
              <a:rPr lang="en-US" b="1" i="0" dirty="0">
                <a:solidFill>
                  <a:srgbClr val="404040"/>
                </a:solidFill>
                <a:effectLst/>
                <a:latin typeface="Oxygen" panose="02000503000000000000" pitchFamily="2" charset="0"/>
              </a:rPr>
              <a:t>The Space Shuttle is a one-of-a-kind spacecraft that can be reused for a variety of missions and serves as a remote sensing satellite.</a:t>
            </a:r>
          </a:p>
        </p:txBody>
      </p:sp>
    </p:spTree>
    <p:extLst>
      <p:ext uri="{BB962C8B-B14F-4D97-AF65-F5344CB8AC3E}">
        <p14:creationId xmlns:p14="http://schemas.microsoft.com/office/powerpoint/2010/main" val="3863763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12</TotalTime>
  <Words>522</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Garamond</vt:lpstr>
      <vt:lpstr>Oxygen</vt:lpstr>
      <vt:lpstr>times new roman</vt:lpstr>
      <vt:lpstr>Organic</vt:lpstr>
      <vt:lpstr>REMOTE SENSING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REMOTE SENSING </dc:title>
  <dc:creator>VIMMI</dc:creator>
  <cp:lastModifiedBy>VIMMI</cp:lastModifiedBy>
  <cp:revision>5</cp:revision>
  <dcterms:created xsi:type="dcterms:W3CDTF">2022-07-16T07:13:57Z</dcterms:created>
  <dcterms:modified xsi:type="dcterms:W3CDTF">2022-07-20T06:28:47Z</dcterms:modified>
</cp:coreProperties>
</file>